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0078920" cy="5038920"/>
          </a:xfrm>
          <a:prstGeom prst="rect">
            <a:avLst/>
          </a:prstGeom>
          <a:solidFill>
            <a:srgbClr val="1abc9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s-ES" sz="4400" spc="-1" strike="noStrike">
                <a:latin typeface="Arial"/>
              </a:rPr>
              <a:t>Pulse para editar el formato del texto de título</a:t>
            </a:r>
            <a:endParaRPr b="0" lang="es-E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latin typeface="Arial"/>
              </a:rPr>
              <a:t>Pulse para editar el formato de texto del esquema</a:t>
            </a:r>
            <a:endParaRPr b="0" lang="es-E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latin typeface="Arial"/>
              </a:rPr>
              <a:t>Segundo nivel del esquema</a:t>
            </a:r>
            <a:endParaRPr b="0" lang="es-E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latin typeface="Arial"/>
              </a:rPr>
              <a:t>Tercer nivel del esquema</a:t>
            </a:r>
            <a:endParaRPr b="0" lang="es-E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latin typeface="Arial"/>
              </a:rPr>
              <a:t>Cuarto nivel del esquema</a:t>
            </a:r>
            <a:endParaRPr b="0" lang="es-E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Quinto nivel del esquema</a:t>
            </a:r>
            <a:endParaRPr b="0" lang="es-E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Sexto nivel del esquema</a:t>
            </a:r>
            <a:endParaRPr b="0" lang="es-E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Séptimo nivel del esquema</a:t>
            </a:r>
            <a:endParaRPr b="0" lang="es-E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7200000"/>
            <a:ext cx="10078920" cy="35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0" y="0"/>
            <a:ext cx="10078920" cy="161892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3"/>
          <p:cNvSpPr/>
          <p:nvPr/>
        </p:nvSpPr>
        <p:spPr>
          <a:xfrm>
            <a:off x="9270000" y="6894000"/>
            <a:ext cx="538920" cy="53892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s-ES" sz="4400" spc="-1" strike="noStrike">
                <a:latin typeface="Arial"/>
              </a:rPr>
              <a:t>Pulse para editar el formato del texto de título</a:t>
            </a:r>
            <a:endParaRPr b="0" lang="es-E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latin typeface="Arial"/>
              </a:rPr>
              <a:t>Pulse para editar el formato de texto del esquema</a:t>
            </a:r>
            <a:endParaRPr b="0" lang="es-E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latin typeface="Arial"/>
              </a:rPr>
              <a:t>Segundo nivel del esquema</a:t>
            </a:r>
            <a:endParaRPr b="0" lang="es-E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latin typeface="Arial"/>
              </a:rPr>
              <a:t>Tercer nivel del esquema</a:t>
            </a:r>
            <a:endParaRPr b="0" lang="es-E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latin typeface="Arial"/>
              </a:rPr>
              <a:t>Cuarto nivel del esquema</a:t>
            </a:r>
            <a:endParaRPr b="0" lang="es-E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Quinto nivel del esquema</a:t>
            </a:r>
            <a:endParaRPr b="0" lang="es-E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Sexto nivel del esquema</a:t>
            </a:r>
            <a:endParaRPr b="0" lang="es-E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Séptimo nivel del esquema</a:t>
            </a:r>
            <a:endParaRPr b="0" lang="es-E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s://moneditis.com/" TargetMode="External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moneditis.com/2018/12/20/aureo-reyes-catolicos/" TargetMode="External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moneditis.com/2019/12/14/algunas-subastas-navidenas/" TargetMode="External"/><Relationship Id="rId2" Type="http://schemas.openxmlformats.org/officeDocument/2006/relationships/hyperlink" Target="https://moneditis.com/2014/10/20/real-de-a-ocho/" TargetMode="External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moneditis.com/2021/07/30/la-odisea-de-la-plata-espanola/" TargetMode="External"/><Relationship Id="rId2" Type="http://schemas.openxmlformats.org/officeDocument/2006/relationships/hyperlink" Target="https://moneditis.com/2020/04/04/imperio-espanol-europa-duros-felipe-ii/" TargetMode="External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moneditis.com/2021/08/28/fraude-ceca-potosi-1649/" TargetMode="Externa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moneditis.com/2015/05/16/reales-de-a-ocho-manuel-vilaplana/" TargetMode="External"/><Relationship Id="rId2" Type="http://schemas.openxmlformats.org/officeDocument/2006/relationships/hyperlink" Target="https://moneditis.com/2021/06/25/macuquinas-potosi-naufragio-de-la-capitana/" TargetMode="External"/><Relationship Id="rId3" Type="http://schemas.openxmlformats.org/officeDocument/2006/relationships/image" Target="../media/image5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moneditis.com/2015/05/30/reales-de-a-ocho-ii-manuel-vilaplana/" TargetMode="External"/><Relationship Id="rId2" Type="http://schemas.openxmlformats.org/officeDocument/2006/relationships/image" Target="../media/image6.jpeg"/><Relationship Id="rId3" Type="http://schemas.openxmlformats.org/officeDocument/2006/relationships/hyperlink" Target="https://moneditis.com/2014/07/18/los-columnarios-mejicanos-de-felipe-v/" TargetMode="External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hyperlink" Target="https://moneditis.com/2021/07/20/8-reales-columnario-1760-mexico/" TargetMode="External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moneditis.com/2015/07/03/reales-de-a-ocho-iv-manuel-vilaplana/" TargetMode="Externa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hyperlink" Target="https://moneditis.com/tag/manuel-vilaplana/" TargetMode="External"/><Relationship Id="rId5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moneditis.com/2019/10/05/macuquina-felipe-ii-iii-con-errores-falsa/" TargetMode="External"/><Relationship Id="rId2" Type="http://schemas.openxmlformats.org/officeDocument/2006/relationships/hyperlink" Target="https://moneditis.com/2021/09/03/falsas-de-subasta-n-1/" TargetMode="External"/><Relationship Id="rId3" Type="http://schemas.openxmlformats.org/officeDocument/2006/relationships/hyperlink" Target="https://moneditis.com/2020/02/22/analysis-silver-coins-16th-to-19-th-century/" TargetMode="External"/><Relationship Id="rId4" Type="http://schemas.openxmlformats.org/officeDocument/2006/relationships/hyperlink" Target="https://moneditis.com/2015/03/18/algunas-conclusiones-de-8-reales-de-subasta-o-no-falsos/" TargetMode="External"/><Relationship Id="rId5" Type="http://schemas.openxmlformats.org/officeDocument/2006/relationships/hyperlink" Target="https://moneditis.com/2015/03/17/algunos-comentarios-en-imperio-numismatico-a-falsas-de-subastas-ii/" TargetMode="External"/><Relationship Id="rId6" Type="http://schemas.openxmlformats.org/officeDocument/2006/relationships/hyperlink" Target="https://moneditis.com/2014/10/12/falsificaciones-de-8-reales-busto-ii/" TargetMode="External"/><Relationship Id="rId7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moneditis.com/tag/8-reales/" TargetMode="External"/><Relationship Id="rId2" Type="http://schemas.openxmlformats.org/officeDocument/2006/relationships/hyperlink" Target="https://moneditis.com/2022/01/16/2022-resolutions-2/" TargetMode="External"/><Relationship Id="rId3" Type="http://schemas.openxmlformats.org/officeDocument/2006/relationships/hyperlink" Target="https://moneditis.com/2022/01/22/2022-resolutions/" TargetMode="External"/><Relationship Id="rId4" Type="http://schemas.openxmlformats.org/officeDocument/2006/relationships/hyperlink" Target="https://moneditis.com/2020/04/16/asimetrias-ocultas-taleb/" TargetMode="External"/><Relationship Id="rId5" Type="http://schemas.openxmlformats.org/officeDocument/2006/relationships/hyperlink" Target="https://moneditis.com/2018/08/14/agosto-canicular-8-reales-iii/" TargetMode="External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432000" y="1729800"/>
            <a:ext cx="9358920" cy="12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54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Introducción Reales de a Ocho</a:t>
            </a:r>
            <a:endParaRPr b="0" lang="es-ES" sz="5400" spc="-1" strike="noStrike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360000" y="5220000"/>
            <a:ext cx="9358920" cy="19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" sz="3200" spc="-1" strike="noStrike">
                <a:solidFill>
                  <a:srgbClr val="ffffff"/>
                </a:solidFill>
                <a:latin typeface="Source Sans Pro"/>
                <a:ea typeface="DejaVu Sans"/>
              </a:rPr>
              <a:t>- Orígenes e Historia</a:t>
            </a:r>
            <a:endParaRPr b="0" lang="es-ES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es-ES" sz="3200" spc="-1" strike="noStrike">
                <a:solidFill>
                  <a:srgbClr val="ffffff"/>
                </a:solidFill>
                <a:latin typeface="Source Sans Pro"/>
                <a:ea typeface="DejaVu Sans"/>
              </a:rPr>
              <a:t>- Clasificación y valoración</a:t>
            </a:r>
            <a:endParaRPr b="0" lang="es-ES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es-ES" sz="3200" spc="-1" strike="noStrike">
                <a:solidFill>
                  <a:srgbClr val="ffffff"/>
                </a:solidFill>
                <a:latin typeface="Source Sans Pro"/>
                <a:ea typeface="DejaVu Sans"/>
              </a:rPr>
              <a:t>- Falsificaciones</a:t>
            </a:r>
            <a:endParaRPr b="0" lang="es-ES" sz="3200" spc="-1" strike="noStrike"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3240000" y="3349800"/>
            <a:ext cx="3240000" cy="430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2400" spc="-1" strike="noStrike">
                <a:latin typeface="Arial"/>
                <a:hlinkClick r:id="rId1"/>
              </a:rPr>
              <a:t>https://moneditis.com/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432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Orígenes I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000" spc="-1" strike="noStrike">
                <a:solidFill>
                  <a:srgbClr val="2c3e50"/>
                </a:solidFill>
                <a:latin typeface="Arial"/>
                <a:ea typeface="DejaVu Sans"/>
              </a:rPr>
              <a:t>El origen del real de a ocho es incierto. Pío Beltrán y Tomás Dasí conjeturan el periodo 1543 – 1566 (Reinados de Carlos I y Felipe II). Cecas de Burgos, La Coruña, Granada, Segovia, Sevilla, Toledo. Acuñación a martillo.</a:t>
            </a:r>
            <a:endParaRPr b="0" lang="es-ES" sz="20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1656000" y="3384000"/>
            <a:ext cx="7054920" cy="3454920"/>
          </a:xfrm>
          <a:prstGeom prst="rect">
            <a:avLst/>
          </a:prstGeom>
          <a:ln w="0">
            <a:noFill/>
          </a:ln>
        </p:spPr>
      </p:pic>
      <p:sp>
        <p:nvSpPr>
          <p:cNvPr id="86" name="CustomShape 3"/>
          <p:cNvSpPr/>
          <p:nvPr/>
        </p:nvSpPr>
        <p:spPr>
          <a:xfrm>
            <a:off x="1728000" y="7181280"/>
            <a:ext cx="7414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https://moneditis.com/2018/12/20/aureo-reyes-catolicos/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Pragmática de la nueva estampa (1566)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Pragmática de la nueva estampa (1566 – Felipe II) establece el tipo escudo-cruz</a:t>
            </a: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1536 Virrey de Nueva España (México) establece paridad peso oro Tepuzque con 8 reales y en 1537 es autorizado a acuñarlos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https://moneditis.com/2019/12/14/algunas-subastas-navidenas/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2088000" y="7181280"/>
            <a:ext cx="6838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https://moneditis.com/2014/10/20/real-de-a-ocho/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2304000" y="3744000"/>
            <a:ext cx="5398920" cy="273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Apuntes Histórico - Económicos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8000"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El descubrimiento del Nuevo Mundo trae consigo la extracción y acuñación de oro y plata – Detalles</a:t>
            </a: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Austrias – flandes – Asientos – Fugger – Felipe III – Felipe IV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https://moneditis.com/2021/07/30/la-odisea-de-la-plata-espanola/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1008000" y="7200000"/>
            <a:ext cx="8134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4"/>
          <p:cNvSpPr/>
          <p:nvPr/>
        </p:nvSpPr>
        <p:spPr>
          <a:xfrm>
            <a:off x="1008000" y="7181280"/>
            <a:ext cx="8134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https://moneditis.com/2020/04/04/imperio-espanol-europa-duros-felipe-ii/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3"/>
          <a:stretch/>
        </p:blipFill>
        <p:spPr>
          <a:xfrm>
            <a:off x="3960000" y="3384000"/>
            <a:ext cx="2014920" cy="2950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Apuntes Histórico – Económicos II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https://moneditis.com/2021/08/28/fraude-ceca-potosi-1649/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400" spc="-1" strike="noStrike">
              <a:latin typeface="Arial"/>
            </a:endParaRPr>
          </a:p>
        </p:txBody>
      </p:sp>
      <p:pic>
        <p:nvPicPr>
          <p:cNvPr id="98" name="" descr=""/>
          <p:cNvPicPr/>
          <p:nvPr/>
        </p:nvPicPr>
        <p:blipFill>
          <a:blip r:embed="rId2"/>
          <a:stretch/>
        </p:blipFill>
        <p:spPr>
          <a:xfrm>
            <a:off x="2592000" y="2340000"/>
            <a:ext cx="4534920" cy="4570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Clasificación I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https://moneditis.com/2015/05/16/reales-de-a-ocho-manuel-vilaplana/</a:t>
            </a:r>
            <a:endParaRPr b="0" lang="es-ES" sz="2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4"/>
              </a:spcAft>
              <a:buNone/>
            </a:pPr>
            <a:endParaRPr b="0" lang="es-ES" sz="2200" spc="-1" strike="noStrike"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1008000" y="7200000"/>
            <a:ext cx="7990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2"/>
              </a:rPr>
              <a:t>https://moneditis.com/2021/06/25/macuquinas-potosi-naufragio-de-la-capitana/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3"/>
          <a:stretch/>
        </p:blipFill>
        <p:spPr>
          <a:xfrm>
            <a:off x="2376000" y="2592000"/>
            <a:ext cx="4246920" cy="442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Clasificación II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https://moneditis.com/2015/05/30/reales-de-a-ocho-ii-manuel-vilaplana/</a:t>
            </a:r>
            <a:endParaRPr b="0" lang="es-ES" sz="2200" spc="-1" strike="noStrike"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2664000" y="2376000"/>
            <a:ext cx="4318920" cy="4642920"/>
          </a:xfrm>
          <a:prstGeom prst="rect">
            <a:avLst/>
          </a:prstGeom>
          <a:ln w="0">
            <a:noFill/>
          </a:ln>
        </p:spPr>
      </p:pic>
      <p:sp>
        <p:nvSpPr>
          <p:cNvPr id="106" name="CustomShape 3"/>
          <p:cNvSpPr/>
          <p:nvPr/>
        </p:nvSpPr>
        <p:spPr>
          <a:xfrm>
            <a:off x="1224000" y="7181280"/>
            <a:ext cx="7846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3"/>
              </a:rPr>
              <a:t>https://moneditis.com/2014/07/18/los-columnarios-mejicanos-de-felipe-v/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Clasificación III</a:t>
            </a:r>
            <a:endParaRPr b="0" lang="es-ES" sz="3600" spc="-1" strike="noStrike"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101520" y="1800000"/>
            <a:ext cx="4649400" cy="5110920"/>
          </a:xfrm>
          <a:prstGeom prst="rect">
            <a:avLst/>
          </a:prstGeom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5040000" y="1728000"/>
            <a:ext cx="4375800" cy="5182920"/>
          </a:xfrm>
          <a:prstGeom prst="rect">
            <a:avLst/>
          </a:prstGeom>
          <a:ln w="0"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1440000" y="7181280"/>
            <a:ext cx="8566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3"/>
              </a:rPr>
              <a:t>https://moneditis.com/2021/07/20/8-reales-columnario-1760-mexico/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Clasificación IV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https://moneditis.com/2015/07/03/reales-de-a-ocho-iv-manuel-vilaplana/</a:t>
            </a:r>
            <a:endParaRPr b="0" lang="es-ES" sz="2200" spc="-1" strike="noStrike"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423360" y="2340000"/>
            <a:ext cx="4471560" cy="4678920"/>
          </a:xfrm>
          <a:prstGeom prst="rect">
            <a:avLst/>
          </a:prstGeom>
          <a:ln w="0">
            <a:noFill/>
          </a:ln>
        </p:spPr>
      </p:pic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5252040" y="2376000"/>
            <a:ext cx="4394880" cy="4606920"/>
          </a:xfrm>
          <a:prstGeom prst="rect">
            <a:avLst/>
          </a:prstGeom>
          <a:ln w="0">
            <a:noFill/>
          </a:ln>
        </p:spPr>
      </p:pic>
      <p:sp>
        <p:nvSpPr>
          <p:cNvPr id="115" name="CustomShape 3"/>
          <p:cNvSpPr/>
          <p:nvPr/>
        </p:nvSpPr>
        <p:spPr>
          <a:xfrm>
            <a:off x="2808000" y="7181280"/>
            <a:ext cx="503892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 u="sng">
                <a:solidFill>
                  <a:srgbClr val="0000ff"/>
                </a:solidFill>
                <a:uFillTx/>
                <a:latin typeface="Source Sans Pro"/>
                <a:ea typeface="DejaVu Sans"/>
                <a:hlinkClick r:id="rId4"/>
              </a:rPr>
              <a:t>https://moneditis.com/tag/manuel-vilaplana/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Falsificaciones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360000" y="1980000"/>
            <a:ext cx="9358920" cy="50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0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1"/>
              </a:rPr>
              <a:t>https://moneditis.com/2019/10/05/macuquina-felipe-ii-iii-con-errores-falsa/</a:t>
            </a:r>
            <a:endParaRPr b="0" lang="es-ES" sz="20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2"/>
              </a:rPr>
              <a:t>https://moneditis.com/2021/09/03/falsas-de-subasta-n-1/</a:t>
            </a:r>
            <a:endParaRPr b="0" lang="es-E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3"/>
              </a:rPr>
              <a:t>https://moneditis.com/2020/02/22/analysis-silver-coins-16th-to-19-th-century/</a:t>
            </a:r>
            <a:endParaRPr b="0" lang="es-E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4"/>
              </a:rPr>
              <a:t>https://moneditis.com/2015/03/18/algunas-conclusiones-de-8-reales-de-subasta-o-no-falsos/</a:t>
            </a:r>
            <a:endParaRPr b="0" lang="es-E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5"/>
              </a:rPr>
              <a:t>https://moneditis.com/2015/03/17/algunos-comentarios-en-imperio-numismatico-a-falsas-de-subastas-ii/</a:t>
            </a:r>
            <a:endParaRPr b="0" lang="es-E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  <a:hlinkClick r:id="rId6"/>
              </a:rPr>
              <a:t>https://moneditis.com/2014/10/12/falsificaciones-de-8-reales-busto-ii/</a:t>
            </a:r>
            <a:endParaRPr b="0" lang="es-E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200" spc="-1" strike="noStrike" u="sng">
                <a:solidFill>
                  <a:srgbClr val="0000ff"/>
                </a:solidFill>
                <a:uFillTx/>
                <a:latin typeface="Source Sans Pro Semibold"/>
                <a:ea typeface="DejaVu Sans"/>
              </a:rPr>
              <a:t> </a:t>
            </a:r>
            <a:endParaRPr b="0" lang="es-ES" sz="2200" spc="-1" strike="noStrike">
              <a:latin typeface="Arial"/>
            </a:endParaRPr>
          </a:p>
        </p:txBody>
      </p:sp>
      <p:sp>
        <p:nvSpPr>
          <p:cNvPr id="118" name="CustomShape 3"/>
          <p:cNvSpPr/>
          <p:nvPr/>
        </p:nvSpPr>
        <p:spPr>
          <a:xfrm>
            <a:off x="1800000" y="3744000"/>
            <a:ext cx="17964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4"/>
          <p:cNvSpPr/>
          <p:nvPr/>
        </p:nvSpPr>
        <p:spPr>
          <a:xfrm>
            <a:off x="1656000" y="5688000"/>
            <a:ext cx="179640" cy="37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"/>
          <p:cNvSpPr txBox="1"/>
          <p:nvPr/>
        </p:nvSpPr>
        <p:spPr>
          <a:xfrm>
            <a:off x="1260000" y="180000"/>
            <a:ext cx="7920000" cy="855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5400" spc="-1" strike="noStrike">
                <a:solidFill>
                  <a:srgbClr val="ffffff"/>
                </a:solidFill>
                <a:latin typeface="Arial"/>
              </a:rPr>
              <a:t>     </a:t>
            </a:r>
            <a:r>
              <a:rPr b="0" lang="es-ES" sz="5400" spc="-1" strike="noStrike">
                <a:solidFill>
                  <a:srgbClr val="ffffff"/>
                </a:solidFill>
                <a:latin typeface="Arial"/>
              </a:rPr>
              <a:t>Otros Enlaces</a:t>
            </a:r>
            <a:endParaRPr b="0" lang="es-ES" sz="5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180000" y="2700000"/>
            <a:ext cx="9720000" cy="3215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- 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  <a:hlinkClick r:id="rId1"/>
              </a:rPr>
              <a:t>https://moneditis.com/tag/8-reales/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- 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  <a:hlinkClick r:id="rId2"/>
              </a:rPr>
              <a:t>https://moneditis.com/2022/01/16/2022-resolutions-2/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- 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  <a:hlinkClick r:id="rId3"/>
              </a:rPr>
              <a:t>https://moneditis.com/2022/01/22/2022-resolutions/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- 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  <a:hlinkClick r:id="rId4"/>
              </a:rPr>
              <a:t>https://moneditis.com/2020/04/16/asimetrias-ocultas-taleb/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- 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  <a:hlinkClick r:id="rId5"/>
              </a:rPr>
              <a:t>https://moneditis.com/2018/08/14/agosto-canicular-8-reales-iii/</a:t>
            </a:r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 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  <a:p>
            <a:r>
              <a:rPr b="0" lang="es-ES" sz="2200" spc="-1" strike="noStrike">
                <a:solidFill>
                  <a:srgbClr val="0000ff"/>
                </a:solidFill>
                <a:latin typeface="Arial"/>
              </a:rPr>
              <a:t> </a:t>
            </a:r>
            <a:endParaRPr b="0" lang="es-ES" sz="2200" spc="-1" strike="noStrike">
              <a:solidFill>
                <a:srgbClr val="0000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360000" y="301320"/>
            <a:ext cx="9358920" cy="95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                                </a:t>
            </a:r>
            <a:r>
              <a:rPr b="1" lang="es-ES" sz="360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Conclusiones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360000" y="1980000"/>
            <a:ext cx="9358920" cy="50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Nace en las Indias honrado</a:t>
            </a: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donde el mundo lo acompaña</a:t>
            </a: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Viene a morir a España</a:t>
            </a:r>
            <a:endParaRPr b="0" lang="es-ES" sz="24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spcAft>
                <a:spcPts val="1414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es-ES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Y en Génova es sepultado</a:t>
            </a:r>
            <a:endParaRPr b="0" lang="es-ES" sz="24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Aft>
                <a:spcPts val="283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Quevedo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Application>LibreOffice/7.3.3.2$Windows_X86_64 LibreOffice_project/d1d0ea68f081ee2800a922cac8f79445e4603348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2022-06-08T09:52:44Z</dcterms:created>
  <dc:creator/>
  <dc:description/>
  <dc:language>es-ES</dc:language>
  <cp:lastModifiedBy/>
  <dcterms:modified xsi:type="dcterms:W3CDTF">2022-06-08T17:22:39Z</dcterms:modified>
  <cp:revision>22</cp:revision>
  <dc:subject/>
  <dc:title>Midnightblue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